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0"/>
  </p:notesMasterIdLst>
  <p:sldIdLst>
    <p:sldId id="256" r:id="rId2"/>
    <p:sldId id="433" r:id="rId3"/>
    <p:sldId id="277" r:id="rId4"/>
    <p:sldId id="276" r:id="rId5"/>
    <p:sldId id="279" r:id="rId6"/>
    <p:sldId id="435" r:id="rId7"/>
    <p:sldId id="436" r:id="rId8"/>
    <p:sldId id="326" r:id="rId9"/>
    <p:sldId id="325" r:id="rId10"/>
    <p:sldId id="286" r:id="rId11"/>
    <p:sldId id="445" r:id="rId12"/>
    <p:sldId id="447" r:id="rId13"/>
    <p:sldId id="449" r:id="rId14"/>
    <p:sldId id="418" r:id="rId15"/>
    <p:sldId id="421" r:id="rId16"/>
    <p:sldId id="450" r:id="rId17"/>
    <p:sldId id="422" r:id="rId18"/>
    <p:sldId id="423" r:id="rId19"/>
    <p:sldId id="425" r:id="rId20"/>
    <p:sldId id="332" r:id="rId21"/>
    <p:sldId id="347" r:id="rId22"/>
    <p:sldId id="346" r:id="rId23"/>
    <p:sldId id="427" r:id="rId24"/>
    <p:sldId id="344" r:id="rId25"/>
    <p:sldId id="451" r:id="rId26"/>
    <p:sldId id="426" r:id="rId27"/>
    <p:sldId id="429" r:id="rId28"/>
    <p:sldId id="443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76" autoAdjust="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54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03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40628D7-B27C-4694-9C4B-BF0E265C45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0799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6397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baidu.com/view/447693.ht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忧郁的星期天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（英语：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Gloomy Sunday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，匈牙利语：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Szomorú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Vasárnap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），也译作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黑色的星期天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，传说是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3"/>
              </a:rPr>
              <a:t>匈牙利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自学成才的作曲家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4"/>
              </a:rPr>
              <a:t>鲁兰斯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4"/>
              </a:rPr>
              <a:t>·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4"/>
              </a:rPr>
              <a:t>查理斯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（或译成：莱索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塞莱什）（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Rezső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Seress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1899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1968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年）谱写于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1933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年的一支歌曲。歌曲原名为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Vége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a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Világnak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（世界末日）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en-US" altLang="zh-CN" sz="1200" b="0" i="0" kern="1200" baseline="300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[1]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，以乐谱的形式发行，随后歌词改用诗人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László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Jávor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的版本</a:t>
            </a:r>
            <a:r>
              <a:rPr lang="en-US" altLang="zh-CN" sz="1200" b="0" i="0" kern="1200" baseline="300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[2]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，歌曲则于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1935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年在匈牙利以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Szomorú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Vasárnap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（忧郁的星期天）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的名称录制发行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628D7-B27C-4694-9C4B-BF0E265C4512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583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6A3F9F9-7A0E-4976-8076-C3E5F8B73C6A}" type="slidenum">
              <a:rPr lang="en-US" altLang="zh-CN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CN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7588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乙酰胆碱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抑制毛细胞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0628D7-B27C-4694-9C4B-BF0E265C4512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71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1DDB157-1E07-436E-8B57-0ACB3F2AB32C}" type="slidenum">
              <a:rPr lang="en-US" altLang="zh-CN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CN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lvl="1" eaLnBrk="1" hangingPunct="1"/>
            <a:r>
              <a:rPr lang="zh-CN" altLang="en-US" smtClean="0"/>
              <a:t>每个半脑都接受双耳传来的信息，但主要是对侧耳的信息</a:t>
            </a:r>
          </a:p>
        </p:txBody>
      </p:sp>
    </p:spTree>
    <p:extLst>
      <p:ext uri="{BB962C8B-B14F-4D97-AF65-F5344CB8AC3E}">
        <p14:creationId xmlns:p14="http://schemas.microsoft.com/office/powerpoint/2010/main" val="159255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437 h 1906"/>
                <a:gd name="T4" fmla="*/ 5812 w 5740"/>
                <a:gd name="T5" fmla="*/ 1437 h 1906"/>
                <a:gd name="T6" fmla="*/ 5812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3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BE2EF-D452-4D31-BFE7-A505E4B484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694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81F9D-FE12-4286-B4B7-A623200FFE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573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0F339-66B8-46A3-A58E-B20714CDA1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7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27CFF-11D0-431E-AEED-6F247A646F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12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E0F5E5-C09D-4733-A8AF-8D16D4EFB6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867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F51C4-09DC-4059-AD31-BC305B02D0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75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FB5EE-BBC4-4A8C-AB71-E37047087E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10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51664-9346-433A-8B5A-F224AFC518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624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F072F-1A66-491B-8DB8-8A3EED3962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229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41003-D56C-415B-BA99-77362A890B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787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5C5AB-BF84-489C-8A8C-1DDC557B7D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595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D55F0-9912-4EEA-941C-57B3911F9D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27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A1ED7EB-A53B-4AC0-8935-ABE23704AC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4102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103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104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4107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437 h 1906"/>
                <a:gd name="T4" fmla="*/ 5812 w 5740"/>
                <a:gd name="T5" fmla="*/ 1437 h 1906"/>
                <a:gd name="T6" fmla="*/ 5812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9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ucsc.edu/" TargetMode="External"/><Relationship Id="rId2" Type="http://schemas.openxmlformats.org/officeDocument/2006/relationships/hyperlink" Target="http://hapmap.ncbi.nlm.nih.gov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1000genomes.org/" TargetMode="External"/><Relationship Id="rId4" Type="http://schemas.openxmlformats.org/officeDocument/2006/relationships/hyperlink" Target="http://www.ncbi.nlm.nih.gov/pubmed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听觉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3827463" cy="536098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顶连 </a:t>
            </a:r>
            <a:r>
              <a:rPr lang="en-US" altLang="zh-CN" dirty="0" smtClean="0"/>
              <a:t>(tip link)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zh-CN" dirty="0" smtClean="0">
                <a:latin typeface="Arial"/>
              </a:rPr>
              <a:t>——</a:t>
            </a:r>
            <a:r>
              <a:rPr lang="zh-CN" altLang="en-US" dirty="0" smtClean="0"/>
              <a:t>由一根纤毛顶端连接到旁边纤毛的具有弹性的细丝</a:t>
            </a:r>
          </a:p>
          <a:p>
            <a:pPr lvl="1"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附着斑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insertional</a:t>
            </a:r>
            <a:r>
              <a:rPr lang="en-US" altLang="zh-CN" dirty="0" smtClean="0"/>
              <a:t> plaque)</a:t>
            </a:r>
          </a:p>
          <a:p>
            <a:pPr lvl="1" eaLnBrk="1" hangingPunct="1"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感受器电位都是有附着斑触发的</a:t>
            </a:r>
          </a:p>
          <a:p>
            <a:pPr eaLnBrk="1" hangingPunct="1">
              <a:defRPr/>
            </a:pPr>
            <a:endParaRPr lang="en-US" altLang="zh-CN" dirty="0" smtClean="0"/>
          </a:p>
        </p:txBody>
      </p:sp>
      <p:pic>
        <p:nvPicPr>
          <p:cNvPr id="4" name="Picture 2" descr="D:\我的师大云盘\生理心理学\神经科学原理（英文版·原书第5版）\3007_PNS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88024" y="188640"/>
            <a:ext cx="3888432" cy="33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aircell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56023" r="6047"/>
          <a:stretch>
            <a:fillRect/>
          </a:stretch>
        </p:blipFill>
        <p:spPr bwMode="auto">
          <a:xfrm>
            <a:off x="4776268" y="3861048"/>
            <a:ext cx="4067175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D:\我的师大云盘\生理心理学\神经科学原理（英文版·原书第5版）\3007_PNS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614030" y="2636912"/>
            <a:ext cx="2243532" cy="32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我的师大云盘\生理心理学\神经科学原理（英文版·原书第5版）\3008_PNS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62" y="86010"/>
            <a:ext cx="4041648" cy="65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1560" y="1145676"/>
            <a:ext cx="4248472" cy="24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400" dirty="0" smtClean="0"/>
              <a:t>声波使得基底膜相对盖膜运动，进而导致毛细胞纤毛的弯曲变形，</a:t>
            </a:r>
            <a:r>
              <a:rPr lang="zh-CN" altLang="en-US" sz="2400" dirty="0" smtClean="0">
                <a:solidFill>
                  <a:srgbClr val="FF0000"/>
                </a:solidFill>
              </a:rPr>
              <a:t>触发感受器电位。</a:t>
            </a:r>
            <a:endParaRPr lang="zh-CN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6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D:\我的师大云盘\生理心理学\神经科学原理（英文版·原书第5版）\3009_PNS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36345"/>
            <a:ext cx="3662200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我的师大云盘\生理心理学\神经科学原理（英文版·原书第5版）\3011_PNS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07" y="3516665"/>
            <a:ext cx="5112568" cy="297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3568" y="1556792"/>
            <a:ext cx="4248472" cy="24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zh-CN" sz="2400" dirty="0" err="1" smtClean="0">
                <a:solidFill>
                  <a:srgbClr val="FF0000"/>
                </a:solidFill>
              </a:rPr>
              <a:t>Ca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2+</a:t>
            </a:r>
            <a:r>
              <a:rPr lang="zh-CN" altLang="en-US" sz="2400" dirty="0" smtClean="0">
                <a:solidFill>
                  <a:srgbClr val="FF0000"/>
                </a:solidFill>
              </a:rPr>
              <a:t>通道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K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通道</a:t>
            </a:r>
            <a:endParaRPr lang="zh-CN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3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D:\我的师大云盘\生理心理学\神经科学原理（英文版·原书第5版）\3013_PNS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3036184" cy="607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我的师大云盘\生理心理学\神经科学原理（英文版·原书第5版）\3017_PNS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34" y="1988840"/>
            <a:ext cx="446206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15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音高的知觉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1772816"/>
            <a:ext cx="7164288" cy="334096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 smtClean="0"/>
              <a:t>地点编码 </a:t>
            </a:r>
            <a:r>
              <a:rPr lang="en-US" altLang="zh-CN" sz="2800" dirty="0" smtClean="0"/>
              <a:t>(place code)</a:t>
            </a:r>
            <a:endParaRPr lang="en-US" altLang="zh-CN" sz="2800" dirty="0"/>
          </a:p>
          <a:p>
            <a:pPr eaLnBrk="1" hangingPunct="1">
              <a:defRPr/>
            </a:pPr>
            <a:endParaRPr lang="en-US" altLang="zh-CN" sz="2800" dirty="0" smtClean="0"/>
          </a:p>
          <a:p>
            <a:pPr eaLnBrk="1" hangingPunct="1">
              <a:defRPr/>
            </a:pPr>
            <a:endParaRPr lang="zh-CN" altLang="en-US" sz="2800" dirty="0" smtClean="0"/>
          </a:p>
          <a:p>
            <a:pPr eaLnBrk="1" hangingPunct="1">
              <a:defRPr/>
            </a:pPr>
            <a:r>
              <a:rPr lang="zh-CN" altLang="en-US" sz="2800" dirty="0" smtClean="0"/>
              <a:t>频率编码 </a:t>
            </a:r>
            <a:r>
              <a:rPr lang="en-US" altLang="zh-CN" sz="2800" dirty="0" smtClean="0"/>
              <a:t>(frequency code)</a:t>
            </a:r>
            <a:endParaRPr lang="zh-C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8558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地点编码 </a:t>
            </a:r>
            <a:r>
              <a:rPr lang="en-US" altLang="zh-CN" dirty="0"/>
              <a:t>(place code)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" y="1628800"/>
            <a:ext cx="4330824" cy="4525963"/>
          </a:xfrm>
        </p:spPr>
        <p:txBody>
          <a:bodyPr/>
          <a:lstStyle/>
          <a:p>
            <a:r>
              <a:rPr lang="zh-CN" altLang="en-US" sz="2800" dirty="0"/>
              <a:t>基底</a:t>
            </a:r>
            <a:r>
              <a:rPr lang="zh-CN" altLang="en-US" sz="2800" dirty="0" smtClean="0"/>
              <a:t>膜</a:t>
            </a:r>
            <a:r>
              <a:rPr lang="en-US" altLang="zh-CN" sz="2800" dirty="0" smtClean="0"/>
              <a:t>——</a:t>
            </a:r>
            <a:r>
              <a:rPr lang="zh-CN" altLang="en-US" sz="2800" dirty="0"/>
              <a:t>钢</a:t>
            </a:r>
            <a:r>
              <a:rPr lang="zh-CN" altLang="en-US" sz="2800" dirty="0" smtClean="0"/>
              <a:t>琴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膜</a:t>
            </a:r>
            <a:r>
              <a:rPr lang="zh-CN" altLang="en-US" sz="2400" dirty="0" smtClean="0"/>
              <a:t>上每一个区域对应特定频率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每</a:t>
            </a:r>
            <a:r>
              <a:rPr lang="zh-CN" altLang="en-US" sz="2400" dirty="0" smtClean="0"/>
              <a:t>个频率激活基底膜上某一位置的毛细胞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神经</a:t>
            </a:r>
            <a:r>
              <a:rPr lang="zh-CN" altLang="en-US" sz="2400" dirty="0" smtClean="0"/>
              <a:t>元根据产生反应的神经元辨别不同频率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？？</a:t>
            </a:r>
            <a:endParaRPr lang="zh-CN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67348"/>
            <a:ext cx="36195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7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D:\我的师大云盘\生理心理学\神经科学原理（英文版·原书第5版）\3003_PNS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6970"/>
            <a:ext cx="3600400" cy="641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频率编码 </a:t>
            </a:r>
            <a:r>
              <a:rPr lang="en-US" altLang="zh-CN" dirty="0"/>
              <a:t>(frequency code)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/>
          <a:lstStyle/>
          <a:p>
            <a:r>
              <a:rPr lang="zh-CN" altLang="en-US" sz="2800" dirty="0" smtClean="0"/>
              <a:t>基底膜与声音振动，导致听神经轴突在同一频率产生动作电位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50Hz</a:t>
            </a:r>
            <a:r>
              <a:rPr lang="zh-CN" altLang="en-US" sz="2400" dirty="0"/>
              <a:t>声</a:t>
            </a:r>
            <a:r>
              <a:rPr lang="zh-CN" altLang="en-US" sz="2400" dirty="0" smtClean="0"/>
              <a:t>音</a:t>
            </a:r>
            <a:r>
              <a:rPr lang="en-US" altLang="zh-CN" sz="2400" dirty="0" smtClean="0">
                <a:sym typeface="Wingdings" pitchFamily="2" charset="2"/>
              </a:rPr>
              <a:t>50</a:t>
            </a:r>
            <a:r>
              <a:rPr lang="zh-CN" altLang="en-US" sz="2400" dirty="0" smtClean="0">
                <a:sym typeface="Wingdings" pitchFamily="2" charset="2"/>
              </a:rPr>
              <a:t>个动作电位</a:t>
            </a:r>
            <a:endParaRPr lang="en-US" altLang="zh-CN" sz="2400" dirty="0" smtClean="0">
              <a:sym typeface="Wingdings" pitchFamily="2" charset="2"/>
            </a:endParaRPr>
          </a:p>
          <a:p>
            <a:pPr lvl="1"/>
            <a:r>
              <a:rPr lang="en-US" altLang="zh-CN" sz="32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altLang="zh-CN" sz="32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lang="zh-CN" altLang="en-US" sz="2400" dirty="0" smtClean="0">
                <a:sym typeface="Wingdings" pitchFamily="2" charset="2"/>
              </a:rPr>
              <a:t>神经元不应期（</a:t>
            </a:r>
            <a:r>
              <a:rPr lang="en-US" altLang="zh-CN" sz="2400" dirty="0" smtClean="0">
                <a:sym typeface="Wingdings" pitchFamily="2" charset="2"/>
              </a:rPr>
              <a:t>1ms-2ms</a:t>
            </a:r>
            <a:r>
              <a:rPr lang="zh-CN" altLang="en-US" sz="2400" dirty="0" smtClean="0">
                <a:sym typeface="Wingdings" pitchFamily="2" charset="2"/>
              </a:rPr>
              <a:t>）</a:t>
            </a:r>
            <a:endParaRPr lang="en-US" altLang="zh-CN" sz="2400" dirty="0" smtClean="0">
              <a:sym typeface="Wingdings" pitchFamily="2" charset="2"/>
            </a:endParaRPr>
          </a:p>
          <a:p>
            <a:pPr lvl="1"/>
            <a:r>
              <a:rPr lang="zh-CN" altLang="en-US" sz="2400" dirty="0">
                <a:sym typeface="Wingdings" pitchFamily="2" charset="2"/>
              </a:rPr>
              <a:t>神经</a:t>
            </a:r>
            <a:r>
              <a:rPr lang="zh-CN" altLang="en-US" sz="2400" dirty="0" smtClean="0">
                <a:sym typeface="Wingdings" pitchFamily="2" charset="2"/>
              </a:rPr>
              <a:t>元的最大放电频率是</a:t>
            </a:r>
            <a:r>
              <a:rPr lang="en-US" altLang="zh-CN" sz="2400" dirty="0" smtClean="0">
                <a:sym typeface="Wingdings" pitchFamily="2" charset="2"/>
              </a:rPr>
              <a:t>1000Hz</a:t>
            </a:r>
            <a:r>
              <a:rPr lang="zh-CN" altLang="en-US" sz="2400" dirty="0" smtClean="0">
                <a:sym typeface="Wingdings" pitchFamily="2" charset="2"/>
              </a:rPr>
              <a:t>，远小于人的听觉上限</a:t>
            </a:r>
            <a:r>
              <a:rPr lang="en-US" altLang="zh-CN" sz="2400" dirty="0" smtClean="0">
                <a:sym typeface="Wingdings" pitchFamily="2" charset="2"/>
              </a:rPr>
              <a:t>20000Hz</a:t>
            </a:r>
            <a:endParaRPr lang="en-US" altLang="zh-CN" sz="2400" dirty="0" smtClean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813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/>
              <a:t>两</a:t>
            </a:r>
            <a:r>
              <a:rPr lang="zh-CN" altLang="en-US" smtClean="0"/>
              <a:t>种理论的整</a:t>
            </a:r>
            <a:r>
              <a:rPr lang="zh-CN" altLang="en-US" dirty="0"/>
              <a:t>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3024336"/>
          </a:xfrm>
        </p:spPr>
        <p:txBody>
          <a:bodyPr/>
          <a:lstStyle/>
          <a:p>
            <a:r>
              <a:rPr lang="en-US" altLang="zh-CN" sz="2400" dirty="0" smtClean="0"/>
              <a:t>&lt;100Hz,</a:t>
            </a:r>
            <a:r>
              <a:rPr lang="zh-CN" altLang="en-US" sz="2400" dirty="0" smtClean="0"/>
              <a:t>基底膜与声波同步振动</a:t>
            </a:r>
            <a:r>
              <a:rPr lang="en-US" altLang="zh-CN" sz="2400" dirty="0" smtClean="0">
                <a:sym typeface="Wingdings" pitchFamily="2" charset="2"/>
              </a:rPr>
              <a:t></a:t>
            </a:r>
            <a:r>
              <a:rPr lang="zh-CN" altLang="en-US" sz="2400" dirty="0" smtClean="0">
                <a:sym typeface="Wingdings" pitchFamily="2" charset="2"/>
              </a:rPr>
              <a:t>频率理论</a:t>
            </a:r>
            <a:endParaRPr lang="en-US" altLang="zh-CN" sz="2400" dirty="0" smtClean="0">
              <a:sym typeface="Wingdings" pitchFamily="2" charset="2"/>
            </a:endParaRPr>
          </a:p>
          <a:p>
            <a:pPr lvl="1"/>
            <a:r>
              <a:rPr lang="en-US" altLang="zh-CN" sz="2000" dirty="0" smtClean="0">
                <a:sym typeface="Wingdings" pitchFamily="2" charset="2"/>
              </a:rPr>
              <a:t>50Hz50</a:t>
            </a:r>
            <a:r>
              <a:rPr lang="zh-CN" altLang="en-US" sz="2000" dirty="0" smtClean="0">
                <a:sym typeface="Wingdings" pitchFamily="2" charset="2"/>
              </a:rPr>
              <a:t>个动作电位</a:t>
            </a:r>
            <a:endParaRPr lang="en-US" altLang="zh-CN" sz="2000" dirty="0" smtClean="0">
              <a:sym typeface="Wingdings" pitchFamily="2" charset="2"/>
            </a:endParaRPr>
          </a:p>
          <a:p>
            <a:pPr lvl="1"/>
            <a:r>
              <a:rPr lang="zh-CN" altLang="en-US" sz="2000" dirty="0">
                <a:sym typeface="Wingdings" pitchFamily="2" charset="2"/>
              </a:rPr>
              <a:t>神经</a:t>
            </a:r>
            <a:r>
              <a:rPr lang="zh-CN" altLang="en-US" sz="2000" dirty="0" smtClean="0">
                <a:sym typeface="Wingdings" pitchFamily="2" charset="2"/>
              </a:rPr>
              <a:t>元脉冲</a:t>
            </a:r>
            <a:r>
              <a:rPr lang="zh-CN" altLang="en-US" sz="2000" b="1" dirty="0" smtClean="0">
                <a:solidFill>
                  <a:srgbClr val="FF0000"/>
                </a:solidFill>
                <a:sym typeface="Wingdings" pitchFamily="2" charset="2"/>
              </a:rPr>
              <a:t>频率</a:t>
            </a:r>
            <a:r>
              <a:rPr lang="zh-CN" altLang="en-US" sz="2000" dirty="0" smtClean="0">
                <a:sym typeface="Wingdings" pitchFamily="2" charset="2"/>
              </a:rPr>
              <a:t>确定</a:t>
            </a:r>
            <a:r>
              <a:rPr lang="zh-CN" altLang="en-US" sz="2000" b="1" dirty="0" smtClean="0">
                <a:solidFill>
                  <a:srgbClr val="FF0000"/>
                </a:solidFill>
                <a:sym typeface="Wingdings" pitchFamily="2" charset="2"/>
              </a:rPr>
              <a:t>音高</a:t>
            </a:r>
            <a:endParaRPr lang="en-US" altLang="zh-CN" sz="2000" b="1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lang="zh-CN" altLang="en-US" sz="2000" dirty="0">
                <a:sym typeface="Wingdings" pitchFamily="2" charset="2"/>
              </a:rPr>
              <a:t>放</a:t>
            </a:r>
            <a:r>
              <a:rPr lang="zh-CN" altLang="en-US" sz="2000" dirty="0" smtClean="0">
                <a:sym typeface="Wingdings" pitchFamily="2" charset="2"/>
              </a:rPr>
              <a:t>电神经元细胞</a:t>
            </a:r>
            <a:r>
              <a:rPr lang="zh-CN" altLang="en-US" sz="2000" b="1" dirty="0" smtClean="0">
                <a:solidFill>
                  <a:srgbClr val="FF0000"/>
                </a:solidFill>
                <a:sym typeface="Wingdings" pitchFamily="2" charset="2"/>
              </a:rPr>
              <a:t>数目</a:t>
            </a:r>
            <a:r>
              <a:rPr lang="zh-CN" altLang="en-US" sz="2000" dirty="0" smtClean="0">
                <a:sym typeface="Wingdings" pitchFamily="2" charset="2"/>
              </a:rPr>
              <a:t>确定</a:t>
            </a:r>
            <a:r>
              <a:rPr lang="zh-CN" altLang="en-US" sz="2000" b="1" dirty="0" smtClean="0">
                <a:solidFill>
                  <a:srgbClr val="FF0000"/>
                </a:solidFill>
                <a:sym typeface="Wingdings" pitchFamily="2" charset="2"/>
              </a:rPr>
              <a:t>响度</a:t>
            </a:r>
            <a:endParaRPr lang="en-US" altLang="zh-CN" sz="2000" b="1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altLang="zh-CN" sz="2000" b="1" dirty="0" smtClean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zh-CN" sz="2400" dirty="0" smtClean="0">
                <a:effectLst/>
                <a:sym typeface="Wingdings" pitchFamily="2" charset="2"/>
              </a:rPr>
              <a:t>100Hz&lt;4000Hz, </a:t>
            </a:r>
            <a:r>
              <a:rPr lang="zh-CN" altLang="en-US" sz="2400" dirty="0" smtClean="0">
                <a:effectLst/>
                <a:sym typeface="Wingdings" pitchFamily="2" charset="2"/>
              </a:rPr>
              <a:t>动作电位与声波峰值相位锁定</a:t>
            </a:r>
            <a:endParaRPr lang="en-US" altLang="zh-CN" sz="2400" dirty="0" smtClean="0">
              <a:effectLst/>
              <a:sym typeface="Wingdings" pitchFamily="2" charset="2"/>
            </a:endParaRPr>
          </a:p>
          <a:p>
            <a:pPr lvl="1"/>
            <a:r>
              <a:rPr lang="zh-CN" altLang="en-US" sz="2000" dirty="0">
                <a:effectLst/>
                <a:sym typeface="Wingdings" pitchFamily="2" charset="2"/>
              </a:rPr>
              <a:t>并</a:t>
            </a:r>
            <a:r>
              <a:rPr lang="zh-CN" altLang="en-US" sz="2000" dirty="0" smtClean="0">
                <a:effectLst/>
                <a:sym typeface="Wingdings" pitchFamily="2" charset="2"/>
              </a:rPr>
              <a:t>发原则：</a:t>
            </a:r>
            <a:r>
              <a:rPr lang="en-US" altLang="zh-CN" sz="2000" dirty="0" smtClean="0">
                <a:effectLst/>
                <a:sym typeface="Wingdings" pitchFamily="2" charset="2"/>
              </a:rPr>
              <a:t>4000Hz/s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93" y="3884712"/>
            <a:ext cx="4667250" cy="1236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147109"/>
            <a:ext cx="46672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37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781128"/>
          </a:xfrm>
        </p:spPr>
        <p:txBody>
          <a:bodyPr/>
          <a:lstStyle/>
          <a:p>
            <a:r>
              <a:rPr lang="en-US" altLang="zh-CN" dirty="0" smtClean="0"/>
              <a:t>&gt;4000Hz</a:t>
            </a:r>
          </a:p>
          <a:p>
            <a:pPr lvl="1"/>
            <a:r>
              <a:rPr lang="zh-CN" altLang="en-US" sz="2400" dirty="0" smtClean="0"/>
              <a:t>类似地点</a:t>
            </a:r>
            <a:r>
              <a:rPr lang="zh-CN" altLang="en-US" sz="2400" dirty="0"/>
              <a:t>理</a:t>
            </a:r>
            <a:r>
              <a:rPr lang="zh-CN" altLang="en-US" sz="2400" dirty="0" smtClean="0"/>
              <a:t>论，具</a:t>
            </a:r>
            <a:r>
              <a:rPr lang="zh-CN" altLang="en-US" sz="2400" dirty="0"/>
              <a:t>体机制仍不清楚</a:t>
            </a:r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 smtClean="0"/>
              <a:t>基</a:t>
            </a:r>
            <a:r>
              <a:rPr lang="zh-CN" altLang="en-US" sz="2400" dirty="0"/>
              <a:t>底</a:t>
            </a:r>
            <a:r>
              <a:rPr lang="zh-CN" altLang="en-US" sz="2400" dirty="0" smtClean="0"/>
              <a:t>膜顺着镫骨，贴近耳蜗一侧的底端到耳蜗另一侧的顶端逐渐由硬变软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 smtClean="0"/>
          </a:p>
          <a:p>
            <a:pPr lvl="1"/>
            <a:r>
              <a:rPr lang="zh-CN" altLang="en-US" sz="2400" dirty="0"/>
              <a:t>高</a:t>
            </a:r>
            <a:r>
              <a:rPr lang="zh-CN" altLang="en-US" sz="2400" dirty="0" smtClean="0"/>
              <a:t>频声音振动接近底端的毛细胞，低频振动基底膜远处的毛细胞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24744"/>
            <a:ext cx="36195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17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</a:t>
            </a:r>
            <a:r>
              <a:rPr lang="zh-CN" altLang="en-US" dirty="0" smtClean="0"/>
              <a:t>索基因的网站和数据库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>
                <a:hlinkClick r:id="rId2"/>
              </a:rPr>
              <a:t>http://hapmap.ncbi.nlm.nih.gov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http://www.genome.ucsc.edu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http://www.ncbi.nlm.nih.gov/pubmed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://www.1000genomes.org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307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11560" y="2276872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听觉通道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-12306" y="21162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 smtClean="0"/>
              <a:t>听觉通道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77" y="1157861"/>
            <a:ext cx="3970784" cy="4525963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zh-CN" altLang="en-US" sz="20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zh-CN" altLang="en-US" sz="2400" dirty="0" smtClean="0"/>
              <a:t>下丘 </a:t>
            </a:r>
            <a:r>
              <a:rPr lang="en-US" altLang="zh-CN" sz="2400" dirty="0" smtClean="0"/>
              <a:t>(Inferior </a:t>
            </a:r>
            <a:r>
              <a:rPr lang="en-US" altLang="zh-CN" sz="2400" dirty="0" err="1" smtClean="0"/>
              <a:t>colliculi</a:t>
            </a:r>
            <a:r>
              <a:rPr lang="en-US" altLang="zh-CN" sz="2400" dirty="0" smtClean="0"/>
              <a:t>, IC)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000" dirty="0" smtClean="0"/>
              <a:t>信息整合，特别是声源信息</a:t>
            </a:r>
          </a:p>
          <a:p>
            <a:pPr eaLnBrk="1" hangingPunct="1">
              <a:lnSpc>
                <a:spcPct val="80000"/>
              </a:lnSpc>
              <a:defRPr/>
            </a:pPr>
            <a:endParaRPr lang="zh-CN" altLang="en-US" sz="20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zh-CN" altLang="en-US" sz="2400" dirty="0" smtClean="0"/>
              <a:t>内侧膝状体核 </a:t>
            </a:r>
            <a:r>
              <a:rPr lang="en-US" altLang="zh-CN" sz="2400" dirty="0" smtClean="0"/>
              <a:t>(Medial geniculate nucleus)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000" dirty="0" smtClean="0"/>
              <a:t>连接听觉丘脑和初级听皮层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000" dirty="0" smtClean="0"/>
              <a:t>与注意的产生和维持有关</a:t>
            </a:r>
          </a:p>
          <a:p>
            <a:pPr eaLnBrk="1" hangingPunct="1">
              <a:lnSpc>
                <a:spcPct val="80000"/>
              </a:lnSpc>
              <a:defRPr/>
            </a:pPr>
            <a:endParaRPr lang="zh-CN" altLang="en-US" sz="20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zh-CN" altLang="en-US" sz="2400" dirty="0" smtClean="0"/>
              <a:t>初级听觉皮层 </a:t>
            </a:r>
            <a:r>
              <a:rPr lang="en-US" altLang="zh-CN" sz="2400" dirty="0" smtClean="0"/>
              <a:t>(Primary auditory cortex)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CN" sz="2000" dirty="0" err="1" smtClean="0"/>
              <a:t>Brodmann</a:t>
            </a:r>
            <a:r>
              <a:rPr lang="en-US" altLang="zh-CN" sz="2000" dirty="0" smtClean="0"/>
              <a:t> areas 41 &amp; 42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CN" sz="2000" dirty="0"/>
              <a:t>MT</a:t>
            </a:r>
            <a:endParaRPr lang="en-US" altLang="zh-CN" sz="20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4037754" y="1412776"/>
            <a:ext cx="5193509" cy="4624933"/>
            <a:chOff x="3780292" y="1412776"/>
            <a:chExt cx="5193509" cy="4624933"/>
          </a:xfrm>
        </p:grpSpPr>
        <p:grpSp>
          <p:nvGrpSpPr>
            <p:cNvPr id="11" name="Group 10"/>
            <p:cNvGrpSpPr/>
            <p:nvPr/>
          </p:nvGrpSpPr>
          <p:grpSpPr>
            <a:xfrm>
              <a:off x="4283969" y="1412776"/>
              <a:ext cx="4464496" cy="4624933"/>
              <a:chOff x="4283968" y="1412776"/>
              <a:chExt cx="5417093" cy="4624933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3968" y="1412776"/>
                <a:ext cx="5417093" cy="46249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4283968" y="5373215"/>
                <a:ext cx="1224136" cy="6644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283968" y="1988840"/>
                <a:ext cx="1224136" cy="6644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80292" y="2708920"/>
              <a:ext cx="5193509" cy="2338536"/>
              <a:chOff x="3780292" y="2708920"/>
              <a:chExt cx="5193509" cy="233853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780292" y="3723524"/>
                <a:ext cx="1008112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耳蜗核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283968" y="2708920"/>
                <a:ext cx="864095" cy="5760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rgbClr val="FF0000"/>
                    </a:solidFill>
                  </a:rPr>
                  <a:t>听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觉皮层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758946" y="3056384"/>
                <a:ext cx="999728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内侧膝状体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991872" y="3772205"/>
                <a:ext cx="766802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上橄榄核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211960" y="3315005"/>
                <a:ext cx="792088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下丘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103948" y="4581128"/>
                <a:ext cx="1188892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左耳信息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784909" y="4590256"/>
                <a:ext cx="1188892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右耳信息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zh-CN" altLang="en-US" dirty="0"/>
              <a:t>听觉</a:t>
            </a:r>
            <a:r>
              <a:rPr lang="zh-CN" altLang="en-US" dirty="0" smtClean="0"/>
              <a:t>皮层 </a:t>
            </a:r>
            <a:r>
              <a:rPr lang="en-US" altLang="zh-CN" dirty="0" smtClean="0"/>
              <a:t>(A1/A2)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颞叶上回，</a:t>
            </a:r>
            <a:r>
              <a:rPr lang="en-US" altLang="zh-CN" dirty="0"/>
              <a:t>BA</a:t>
            </a:r>
            <a:r>
              <a:rPr lang="en-US" altLang="zh-CN" dirty="0" smtClean="0"/>
              <a:t> 41/42</a:t>
            </a:r>
          </a:p>
          <a:p>
            <a:pPr eaLnBrk="1" hangingPunct="1">
              <a:defRPr/>
            </a:pPr>
            <a:endParaRPr lang="en-US" altLang="zh-CN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20604" y="2245818"/>
            <a:ext cx="4869853" cy="4380619"/>
            <a:chOff x="3780292" y="1412776"/>
            <a:chExt cx="5193509" cy="4624933"/>
          </a:xfrm>
        </p:grpSpPr>
        <p:grpSp>
          <p:nvGrpSpPr>
            <p:cNvPr id="6" name="Group 5"/>
            <p:cNvGrpSpPr/>
            <p:nvPr/>
          </p:nvGrpSpPr>
          <p:grpSpPr>
            <a:xfrm>
              <a:off x="4283969" y="1412776"/>
              <a:ext cx="4464496" cy="4624933"/>
              <a:chOff x="4283968" y="1412776"/>
              <a:chExt cx="5417093" cy="4624933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3968" y="1412776"/>
                <a:ext cx="5417093" cy="46249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4283968" y="5373215"/>
                <a:ext cx="1224136" cy="6644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283968" y="1988840"/>
                <a:ext cx="1224136" cy="6644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780292" y="2708920"/>
              <a:ext cx="5193509" cy="2338536"/>
              <a:chOff x="3780292" y="2708920"/>
              <a:chExt cx="5193509" cy="233853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780292" y="3723524"/>
                <a:ext cx="1008112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耳蜗核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283968" y="2708920"/>
                <a:ext cx="864095" cy="5760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听觉皮层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758946" y="3056384"/>
                <a:ext cx="999728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内侧膝状体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991872" y="3772205"/>
                <a:ext cx="766802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上橄榄核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1960" y="3315005"/>
                <a:ext cx="792088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下丘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103948" y="4581128"/>
                <a:ext cx="1188892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左耳信息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784909" y="4590256"/>
                <a:ext cx="1188892" cy="457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右耳信息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414" y="2495544"/>
            <a:ext cx="3528392" cy="388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70878" y="5805264"/>
            <a:ext cx="937426" cy="433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初级听力皮层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36296" y="5805264"/>
            <a:ext cx="937426" cy="4330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次级听力皮层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初级听觉皮层</a:t>
            </a:r>
            <a:endParaRPr lang="en-US" altLang="zh-CN" dirty="0" smtClean="0"/>
          </a:p>
          <a:p>
            <a:pPr lvl="1"/>
            <a:r>
              <a:rPr lang="zh-CN" altLang="en-US" dirty="0"/>
              <a:t>损</a:t>
            </a:r>
            <a:r>
              <a:rPr lang="zh-CN" altLang="en-US" dirty="0" smtClean="0"/>
              <a:t>伤不导致耳聋</a:t>
            </a:r>
            <a:endParaRPr lang="en-US" altLang="zh-CN" dirty="0" smtClean="0"/>
          </a:p>
          <a:p>
            <a:pPr lvl="1"/>
            <a:r>
              <a:rPr lang="zh-CN" altLang="en-US" dirty="0"/>
              <a:t>不</a:t>
            </a:r>
            <a:r>
              <a:rPr lang="zh-CN" altLang="en-US" dirty="0" smtClean="0"/>
              <a:t>能识别声音的组合</a:t>
            </a:r>
            <a:r>
              <a:rPr lang="en-US" altLang="zh-CN" dirty="0" smtClean="0"/>
              <a:t>/</a:t>
            </a:r>
            <a:r>
              <a:rPr lang="zh-CN" altLang="en-US" dirty="0" smtClean="0"/>
              <a:t>序列（音乐</a:t>
            </a:r>
            <a:r>
              <a:rPr lang="en-US" altLang="zh-CN" dirty="0" smtClean="0"/>
              <a:t>/</a:t>
            </a:r>
            <a:r>
              <a:rPr lang="zh-CN" altLang="en-US" dirty="0" smtClean="0"/>
              <a:t>语言）</a:t>
            </a:r>
            <a:endParaRPr lang="en-US" altLang="zh-CN" dirty="0" smtClean="0"/>
          </a:p>
          <a:p>
            <a:pPr lvl="1"/>
            <a:r>
              <a:rPr lang="zh-CN" altLang="en-US" dirty="0"/>
              <a:t>和声</a:t>
            </a:r>
            <a:endParaRPr lang="en-US" altLang="zh-CN" dirty="0"/>
          </a:p>
          <a:p>
            <a:r>
              <a:rPr lang="zh-CN" altLang="en-US" dirty="0" smtClean="0"/>
              <a:t>次级听觉皮层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对声音变化反应</a:t>
            </a:r>
            <a:endParaRPr lang="en-US" altLang="zh-CN" dirty="0" smtClean="0"/>
          </a:p>
          <a:p>
            <a:pPr lvl="1"/>
            <a:r>
              <a:rPr lang="zh-CN" altLang="en-US" dirty="0"/>
              <a:t>动</a:t>
            </a:r>
            <a:r>
              <a:rPr lang="zh-CN" altLang="en-US" dirty="0" smtClean="0"/>
              <a:t>物声音、机械噪音、音乐</a:t>
            </a:r>
            <a:endParaRPr lang="en-US" altLang="zh-CN" dirty="0" smtClean="0"/>
          </a:p>
          <a:p>
            <a:pPr lvl="1"/>
            <a:r>
              <a:rPr lang="zh-CN" altLang="en-US" dirty="0"/>
              <a:t>声</a:t>
            </a:r>
            <a:r>
              <a:rPr lang="zh-CN" altLang="en-US" dirty="0" smtClean="0"/>
              <a:t>音的意义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mtClean="0"/>
              <a:t>听觉皮层 </a:t>
            </a:r>
            <a:r>
              <a:rPr lang="en-US" altLang="zh-CN" smtClean="0"/>
              <a:t>(A1/A2)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2560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949" y="563854"/>
            <a:ext cx="8229600" cy="55054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音频拓扑表征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topotopic</a:t>
            </a:r>
            <a:r>
              <a:rPr lang="en-US" altLang="zh-CN" dirty="0" smtClean="0"/>
              <a:t> representation)</a:t>
            </a:r>
          </a:p>
          <a:p>
            <a:pPr lvl="1" eaLnBrk="1" hangingPunct="1">
              <a:defRPr/>
            </a:pPr>
            <a:r>
              <a:rPr lang="zh-CN" altLang="en-US" dirty="0" smtClean="0"/>
              <a:t>皮层与基底膜的对应关系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726" y="2070666"/>
            <a:ext cx="3218274" cy="3685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-35562" y="1805545"/>
            <a:ext cx="6604587" cy="4818087"/>
            <a:chOff x="683568" y="1779265"/>
            <a:chExt cx="6604587" cy="4818087"/>
          </a:xfrm>
        </p:grpSpPr>
        <p:grpSp>
          <p:nvGrpSpPr>
            <p:cNvPr id="3" name="Group 2"/>
            <p:cNvGrpSpPr/>
            <p:nvPr/>
          </p:nvGrpSpPr>
          <p:grpSpPr>
            <a:xfrm>
              <a:off x="683568" y="1779265"/>
              <a:ext cx="6604587" cy="4796800"/>
              <a:chOff x="683568" y="1779265"/>
              <a:chExt cx="6604587" cy="4796800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1779265"/>
                <a:ext cx="3096344" cy="34116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9912" y="2767930"/>
                <a:ext cx="2806692" cy="2893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9683" y="5589240"/>
                <a:ext cx="4248472" cy="986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62366" y="4724144"/>
                <a:ext cx="937426" cy="433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初级听力皮层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699792" y="4724144"/>
                <a:ext cx="937426" cy="433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</a:rPr>
                  <a:t>次级听力皮层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995936" y="2924944"/>
                <a:ext cx="1231627" cy="433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对应基底膜顶端</a:t>
                </a:r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392539" y="2923944"/>
                <a:ext cx="1231627" cy="433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对应基底膜底端</a:t>
                </a:r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4919656" y="5851062"/>
              <a:ext cx="615814" cy="709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钢琴最高音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36096" y="5887415"/>
              <a:ext cx="784073" cy="709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比钢琴高</a:t>
              </a:r>
              <a:r>
                <a:rPr lang="zh-CN" altLang="en-US" sz="1600" b="1" dirty="0">
                  <a:solidFill>
                    <a:srgbClr val="FF0000"/>
                  </a:solidFill>
                </a:rPr>
                <a:t>八</a:t>
              </a:r>
              <a:r>
                <a:rPr lang="zh-CN" altLang="en-US" sz="1600" b="1" dirty="0" smtClean="0">
                  <a:solidFill>
                    <a:srgbClr val="FF0000"/>
                  </a:solidFill>
                </a:rPr>
                <a:t>度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28184" y="5887415"/>
              <a:ext cx="784036" cy="5762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再高</a:t>
              </a:r>
              <a:r>
                <a:rPr lang="zh-CN" altLang="en-US" sz="1600" b="1" dirty="0">
                  <a:solidFill>
                    <a:srgbClr val="FF0000"/>
                  </a:solidFill>
                </a:rPr>
                <a:t>八</a:t>
              </a:r>
              <a:r>
                <a:rPr lang="zh-CN" altLang="en-US" sz="1600" b="1" dirty="0" smtClean="0">
                  <a:solidFill>
                    <a:srgbClr val="FF0000"/>
                  </a:solidFill>
                </a:rPr>
                <a:t>度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Left-Right Arrow 5"/>
          <p:cNvSpPr/>
          <p:nvPr/>
        </p:nvSpPr>
        <p:spPr>
          <a:xfrm rot="1669869">
            <a:off x="5072313" y="4478269"/>
            <a:ext cx="2586128" cy="107745"/>
          </a:xfrm>
          <a:prstGeom prst="left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Left-Right Arrow 28"/>
          <p:cNvSpPr/>
          <p:nvPr/>
        </p:nvSpPr>
        <p:spPr>
          <a:xfrm rot="20503665">
            <a:off x="3854837" y="4269266"/>
            <a:ext cx="3498771" cy="95744"/>
          </a:xfrm>
          <a:prstGeom prst="left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声音定位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D:\我的师大云盘\生理心理学\神经科学原理（英文版·原书第5版）\3101_PNS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701640" cy="427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7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“Where”</a:t>
            </a:r>
            <a:r>
              <a:rPr lang="zh-CN" altLang="en-US" dirty="0" smtClean="0"/>
              <a:t>和“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”通路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9857" r="5071" b="5360"/>
          <a:stretch/>
        </p:blipFill>
        <p:spPr bwMode="auto">
          <a:xfrm>
            <a:off x="4818143" y="2340430"/>
            <a:ext cx="4201885" cy="272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18143" y="1694099"/>
            <a:ext cx="4067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AAF (</a:t>
            </a:r>
            <a:r>
              <a:rPr lang="en-US" altLang="zh-CN" b="1" dirty="0"/>
              <a:t>dark gray); </a:t>
            </a:r>
            <a:endParaRPr lang="en-US" altLang="zh-CN" b="1" dirty="0" smtClean="0"/>
          </a:p>
          <a:p>
            <a:r>
              <a:rPr lang="en-US" altLang="zh-CN" b="1" dirty="0" smtClean="0"/>
              <a:t>PAF (</a:t>
            </a:r>
            <a:r>
              <a:rPr lang="en-US" altLang="zh-CN" b="1" dirty="0"/>
              <a:t>light gray); </a:t>
            </a:r>
            <a:endParaRPr lang="zh-CN" altLang="en-US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162550"/>
            <a:ext cx="22574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9208" y="1556793"/>
            <a:ext cx="4186808" cy="4032448"/>
          </a:xfrm>
        </p:spPr>
        <p:txBody>
          <a:bodyPr/>
          <a:lstStyle/>
          <a:p>
            <a:r>
              <a:rPr lang="en-US" altLang="zh-CN" dirty="0" smtClean="0"/>
              <a:t>“Where”</a:t>
            </a:r>
          </a:p>
          <a:p>
            <a:pPr lvl="1"/>
            <a:r>
              <a:rPr lang="en-US" altLang="zh-CN" b="1" dirty="0"/>
              <a:t>posterior auditory ﬁeld </a:t>
            </a:r>
            <a:r>
              <a:rPr lang="zh-CN" altLang="en-US" b="1" dirty="0" smtClean="0"/>
              <a:t>（</a:t>
            </a:r>
            <a:r>
              <a:rPr lang="en-US" altLang="zh-CN" dirty="0" smtClean="0"/>
              <a:t>PAF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/>
              <a:t>sound-localization task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“What”</a:t>
            </a:r>
          </a:p>
          <a:p>
            <a:pPr lvl="1"/>
            <a:r>
              <a:rPr lang="en-US" altLang="zh-CN" b="1" dirty="0"/>
              <a:t>anterior auditory </a:t>
            </a:r>
            <a:r>
              <a:rPr lang="en-US" altLang="zh-CN" b="1" dirty="0" smtClean="0"/>
              <a:t>ﬁeld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AAF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lvl="1"/>
            <a:r>
              <a:rPr lang="en-US" altLang="zh-CN" dirty="0"/>
              <a:t>pattern-discrimination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55776" y="6412686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Lomber</a:t>
            </a:r>
            <a:r>
              <a:rPr lang="en-US" altLang="zh-CN" dirty="0" smtClean="0"/>
              <a:t> &amp; Malhotra,2008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11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256584" cy="487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323528" y="116632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  <a:ea typeface="宋体" pitchFamily="2" charset="-122"/>
              </a:defRPr>
            </a:lvl9pPr>
          </a:lstStyle>
          <a:p>
            <a:r>
              <a:rPr lang="en-US" altLang="zh-CN" dirty="0" smtClean="0"/>
              <a:t>“Where”</a:t>
            </a:r>
            <a:r>
              <a:rPr lang="zh-CN" altLang="en-US" dirty="0" smtClean="0"/>
              <a:t>和“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”通路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24328" y="648866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Alain, 2001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86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D:\我的师大云盘\生理心理学\神经科学原理（英文版·原书第5版）\3113_PNS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92696"/>
            <a:ext cx="5294328" cy="590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6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60648"/>
            <a:ext cx="9160264" cy="266429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dirty="0"/>
              <a:t>听</a:t>
            </a:r>
            <a:r>
              <a:rPr lang="zh-CN" altLang="en-US" dirty="0" smtClean="0"/>
              <a:t>觉刺激：声 </a:t>
            </a:r>
            <a:r>
              <a:rPr lang="en-US" altLang="zh-CN" dirty="0" smtClean="0"/>
              <a:t>(sound)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 smtClean="0"/>
              <a:t>声音是一种波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zh-CN" altLang="en-US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 smtClean="0"/>
              <a:t>声音的振动会引起介质（气体、液体、固体）分子有节奏的振动，使周围的介质分子产生疏密变化，形成疏密相间的纵波，这就产生了声波。</a:t>
            </a:r>
          </a:p>
        </p:txBody>
      </p:sp>
      <p:sp>
        <p:nvSpPr>
          <p:cNvPr id="8195" name="AutoShape 5" descr="sound waves"/>
          <p:cNvSpPr>
            <a:spLocks noChangeAspect="1" noChangeArrowheads="1"/>
          </p:cNvSpPr>
          <p:nvPr/>
        </p:nvSpPr>
        <p:spPr bwMode="auto">
          <a:xfrm>
            <a:off x="2428875" y="1766888"/>
            <a:ext cx="42862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6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34201"/>
              </p:ext>
            </p:extLst>
          </p:nvPr>
        </p:nvGraphicFramePr>
        <p:xfrm>
          <a:off x="409575" y="3429000"/>
          <a:ext cx="4038600" cy="2952752"/>
        </p:xfrm>
        <a:graphic>
          <a:graphicData uri="http://schemas.openxmlformats.org/drawingml/2006/table">
            <a:tbl>
              <a:tblPr/>
              <a:tblGrid>
                <a:gridCol w="1657350"/>
                <a:gridCol w="2381250"/>
              </a:tblGrid>
              <a:tr h="738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知觉维度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物理维度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8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响度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振幅（强度）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8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音高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频率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8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音色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  <a:ea typeface="宋体" pitchFamily="2" charset="-122"/>
                        </a:rPr>
                        <a:t>复杂性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79" y="3068960"/>
            <a:ext cx="3325492" cy="338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528" y="116632"/>
            <a:ext cx="82296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600" dirty="0" smtClean="0"/>
              <a:t>听力、声带发声范围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1124744"/>
            <a:ext cx="5482952" cy="51845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zh-CN" altLang="en-US" sz="2800" dirty="0" smtClean="0"/>
              <a:t>人听</a:t>
            </a:r>
            <a:r>
              <a:rPr lang="zh-CN" altLang="en-US" sz="2800" dirty="0"/>
              <a:t>力</a:t>
            </a:r>
            <a:r>
              <a:rPr lang="zh-CN" altLang="en-US" sz="2800" dirty="0" smtClean="0"/>
              <a:t>范围：</a:t>
            </a:r>
            <a:r>
              <a:rPr lang="en-US" altLang="zh-CN" sz="2800" dirty="0" smtClean="0"/>
              <a:t>20</a:t>
            </a:r>
            <a:r>
              <a:rPr lang="zh-CN" altLang="en-US" sz="2800" dirty="0" smtClean="0"/>
              <a:t>～</a:t>
            </a:r>
            <a:r>
              <a:rPr lang="en-US" altLang="zh-CN" sz="2800" dirty="0" smtClean="0"/>
              <a:t>20000Hz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400" dirty="0" smtClean="0"/>
              <a:t>蝙蝠：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100000Hz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400" dirty="0" smtClean="0"/>
              <a:t>海豚：</a:t>
            </a:r>
            <a:r>
              <a:rPr lang="en-US" altLang="zh-CN" sz="2400" dirty="0" smtClean="0"/>
              <a:t>2000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100000Hz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400" dirty="0" smtClean="0"/>
              <a:t>貓：</a:t>
            </a:r>
            <a:r>
              <a:rPr lang="en-US" altLang="zh-CN" sz="2400" dirty="0" smtClean="0"/>
              <a:t>100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65000Hz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400" dirty="0" smtClean="0"/>
              <a:t>狗：</a:t>
            </a:r>
            <a:r>
              <a:rPr lang="en-US" altLang="zh-CN" sz="2400" dirty="0" smtClean="0"/>
              <a:t>50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32000Hz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zh-CN" sz="28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altLang="zh-CN" sz="28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zh-CN" altLang="en-US" sz="2800" dirty="0" smtClean="0"/>
              <a:t>次声波：低于</a:t>
            </a:r>
            <a:r>
              <a:rPr lang="en-US" altLang="zh-CN" sz="2800" dirty="0" smtClean="0"/>
              <a:t>20Hz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CN" sz="2400" dirty="0" smtClean="0">
                <a:effectLst/>
              </a:rPr>
              <a:t>《</a:t>
            </a:r>
            <a:r>
              <a:rPr lang="zh-CN" altLang="en-US" sz="2400" dirty="0" smtClean="0">
                <a:effectLst/>
              </a:rPr>
              <a:t>忧</a:t>
            </a:r>
            <a:r>
              <a:rPr lang="zh-CN" altLang="en-US" sz="2400" dirty="0">
                <a:effectLst/>
              </a:rPr>
              <a:t>郁的星期</a:t>
            </a:r>
            <a:r>
              <a:rPr lang="zh-CN" altLang="en-US" sz="2400" dirty="0" smtClean="0">
                <a:effectLst/>
              </a:rPr>
              <a:t>天</a:t>
            </a:r>
            <a:r>
              <a:rPr lang="en-US" altLang="zh-CN" sz="2400" dirty="0" smtClean="0">
                <a:effectLst/>
              </a:rPr>
              <a:t>》</a:t>
            </a:r>
            <a:endParaRPr lang="en-US" altLang="zh-CN" sz="24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zh-CN" altLang="en-US" sz="2800" dirty="0" smtClean="0"/>
              <a:t>超声波：高于</a:t>
            </a:r>
            <a:r>
              <a:rPr lang="en-US" altLang="zh-CN" sz="2800" dirty="0" smtClean="0"/>
              <a:t>20000Hz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zh-CN" altLang="en-US" sz="2800" dirty="0" smtClean="0"/>
              <a:t>人</a:t>
            </a:r>
            <a:r>
              <a:rPr lang="zh-CN" altLang="en-US" sz="2800" dirty="0"/>
              <a:t>声</a:t>
            </a:r>
            <a:r>
              <a:rPr lang="en-US" altLang="zh-CN" sz="2800" dirty="0" smtClean="0"/>
              <a:t>: 200~7000Hz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zh-C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614" y="1340768"/>
            <a:ext cx="3898900" cy="403244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000" dirty="0" smtClean="0"/>
              <a:t>外耳：</a:t>
            </a:r>
          </a:p>
          <a:p>
            <a:pPr lvl="1" eaLnBrk="1" hangingPunct="1">
              <a:defRPr/>
            </a:pPr>
            <a:r>
              <a:rPr lang="zh-CN" altLang="en-US" sz="1800" dirty="0" smtClean="0"/>
              <a:t>耳廓，耳道（包含分泌腺），</a:t>
            </a:r>
            <a:r>
              <a:rPr lang="zh-CN" altLang="en-US" sz="1800" b="1" dirty="0" smtClean="0"/>
              <a:t>鼓膜</a:t>
            </a:r>
          </a:p>
          <a:p>
            <a:pPr eaLnBrk="1" hangingPunct="1">
              <a:defRPr/>
            </a:pPr>
            <a:endParaRPr lang="zh-CN" altLang="en-US" sz="2000" dirty="0" smtClean="0"/>
          </a:p>
          <a:p>
            <a:pPr eaLnBrk="1" hangingPunct="1">
              <a:defRPr/>
            </a:pPr>
            <a:r>
              <a:rPr lang="zh-CN" altLang="en-US" sz="2000" dirty="0" smtClean="0"/>
              <a:t>中耳：</a:t>
            </a:r>
          </a:p>
          <a:p>
            <a:pPr lvl="1" eaLnBrk="1" hangingPunct="1">
              <a:defRPr/>
            </a:pPr>
            <a:r>
              <a:rPr lang="zh-CN" altLang="en-US" sz="1800" dirty="0" smtClean="0"/>
              <a:t>听小骨（锤骨、砧骨、镫骨）</a:t>
            </a:r>
            <a:endParaRPr lang="en-US" altLang="zh-CN" sz="1800" dirty="0" smtClean="0"/>
          </a:p>
          <a:p>
            <a:pPr lvl="1" eaLnBrk="1" hangingPunct="1">
              <a:defRPr/>
            </a:pPr>
            <a:r>
              <a:rPr lang="zh-CN" altLang="en-US" sz="1800" b="1" dirty="0" smtClean="0"/>
              <a:t>卵圆窗</a:t>
            </a:r>
            <a:r>
              <a:rPr lang="zh-CN" altLang="en-US" sz="1800" dirty="0" smtClean="0"/>
              <a:t>，耳咽管</a:t>
            </a:r>
          </a:p>
          <a:p>
            <a:pPr lvl="2" eaLnBrk="1" hangingPunct="1">
              <a:defRPr/>
            </a:pPr>
            <a:r>
              <a:rPr lang="zh-CN" altLang="en-US" sz="1600" dirty="0" smtClean="0"/>
              <a:t>功能：</a:t>
            </a:r>
            <a:r>
              <a:rPr lang="zh-CN" altLang="en-US" sz="1600" b="1" dirty="0" smtClean="0"/>
              <a:t>聚集能量</a:t>
            </a:r>
          </a:p>
          <a:p>
            <a:pPr lvl="1" eaLnBrk="1" hangingPunct="1">
              <a:defRPr/>
            </a:pPr>
            <a:endParaRPr lang="zh-CN" altLang="en-US" sz="1800" dirty="0" smtClean="0"/>
          </a:p>
          <a:p>
            <a:pPr eaLnBrk="1" hangingPunct="1">
              <a:defRPr/>
            </a:pPr>
            <a:r>
              <a:rPr lang="zh-CN" altLang="en-US" sz="2000" dirty="0" smtClean="0"/>
              <a:t>内耳：</a:t>
            </a:r>
          </a:p>
          <a:p>
            <a:pPr lvl="1" eaLnBrk="1" hangingPunct="1">
              <a:defRPr/>
            </a:pPr>
            <a:r>
              <a:rPr lang="zh-CN" altLang="en-US" sz="1800" dirty="0" smtClean="0"/>
              <a:t>耳蜗、正圆窗</a:t>
            </a:r>
          </a:p>
        </p:txBody>
      </p:sp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4000" dirty="0" smtClean="0"/>
              <a:t>耳的解剖结构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79809"/>
            <a:ext cx="5298728" cy="677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dirty="0" smtClean="0"/>
              <a:t>柯蒂氏器 </a:t>
            </a:r>
            <a:r>
              <a:rPr lang="en-US" altLang="zh-CN" dirty="0" smtClean="0"/>
              <a:t>(organ of </a:t>
            </a:r>
            <a:r>
              <a:rPr lang="en-US" altLang="zh-CN" dirty="0" err="1" smtClean="0"/>
              <a:t>Corti</a:t>
            </a:r>
            <a:r>
              <a:rPr lang="en-US" altLang="zh-CN" dirty="0" smtClean="0"/>
              <a:t>)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195421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it-IT" sz="2400" dirty="0" smtClean="0"/>
              <a:t>基底膜 </a:t>
            </a:r>
            <a:r>
              <a:rPr lang="it-IT" altLang="zh-CN" sz="2400" dirty="0" smtClean="0"/>
              <a:t>(basilar membrane)</a:t>
            </a:r>
          </a:p>
          <a:p>
            <a:pPr eaLnBrk="1" hangingPunct="1">
              <a:lnSpc>
                <a:spcPct val="90000"/>
              </a:lnSpc>
              <a:defRPr/>
            </a:pPr>
            <a:endParaRPr lang="it-IT" altLang="zh-CN" sz="2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 smtClean="0"/>
              <a:t>毛细胞</a:t>
            </a:r>
            <a:endParaRPr lang="en-US" altLang="zh-CN" sz="2400" dirty="0" smtClean="0"/>
          </a:p>
          <a:p>
            <a:pPr eaLnBrk="1" hangingPunct="1">
              <a:lnSpc>
                <a:spcPct val="90000"/>
              </a:lnSpc>
              <a:defRPr/>
            </a:pPr>
            <a:endParaRPr lang="zh-CN" alt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 smtClean="0"/>
              <a:t>盖膜 </a:t>
            </a:r>
            <a:r>
              <a:rPr lang="en-US" altLang="zh-CN" sz="2400" dirty="0" smtClean="0"/>
              <a:t>(tectorial membrane)</a:t>
            </a:r>
          </a:p>
        </p:txBody>
      </p:sp>
      <p:pic>
        <p:nvPicPr>
          <p:cNvPr id="5" name="Picture 3" descr="D:\我的师大云盘\生理心理学\神经科学原理（英文版·原书第5版）\3004_PNS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52736"/>
            <a:ext cx="4132425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348880"/>
            <a:ext cx="8229600" cy="1143000"/>
          </a:xfrm>
        </p:spPr>
        <p:txBody>
          <a:bodyPr/>
          <a:lstStyle/>
          <a:p>
            <a:r>
              <a:rPr lang="zh-CN" altLang="en-US" dirty="0"/>
              <a:t>听觉毛细胞和听觉信息的转换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24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我的师大云盘\生理心理学\神经科学原理（英文版·原书第5版）\3004_PNS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0"/>
          <a:stretch/>
        </p:blipFill>
        <p:spPr bwMode="auto">
          <a:xfrm>
            <a:off x="22340" y="1052736"/>
            <a:ext cx="514440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我的师大云盘\生理心理学\神经科学原理（英文版·原书第5版）\3005_PNS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6672"/>
            <a:ext cx="3473278" cy="620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51520" y="0"/>
            <a:ext cx="82296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600" dirty="0" smtClean="0"/>
              <a:t>毛细胞的纤毛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smtClean="0"/>
          </a:p>
        </p:txBody>
      </p:sp>
      <p:pic>
        <p:nvPicPr>
          <p:cNvPr id="87045" name="Picture 5" descr="hair_cell_t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2"/>
          <a:stretch>
            <a:fillRect/>
          </a:stretch>
        </p:blipFill>
        <p:spPr bwMode="auto">
          <a:xfrm>
            <a:off x="251520" y="4149080"/>
            <a:ext cx="3543969" cy="241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7" name="Picture 7" descr="OHC_stereocilia_illust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1759" r="1448" b="4552"/>
          <a:stretch>
            <a:fillRect/>
          </a:stretch>
        </p:blipFill>
        <p:spPr bwMode="auto">
          <a:xfrm>
            <a:off x="683568" y="1124744"/>
            <a:ext cx="2515245" cy="28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D:\我的师大云盘\生理心理学\神经科学原理（英文版·原书第5版）\3006_PNS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55904"/>
            <a:ext cx="4325112" cy="534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宋体"/>
        <a:cs typeface=""/>
      </a:majorFont>
      <a:minorFont>
        <a:latin typeface="Garamond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3151</TotalTime>
  <Words>1212</Words>
  <Application>Microsoft Office PowerPoint</Application>
  <PresentationFormat>On-screen Show (4:3)</PresentationFormat>
  <Paragraphs>164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Stream</vt:lpstr>
      <vt:lpstr>听觉</vt:lpstr>
      <vt:lpstr>检索基因的网站和数据库</vt:lpstr>
      <vt:lpstr>PowerPoint Presentation</vt:lpstr>
      <vt:lpstr>听力、声带发声范围</vt:lpstr>
      <vt:lpstr>耳的解剖结构</vt:lpstr>
      <vt:lpstr>柯蒂氏器 (organ of Corti)</vt:lpstr>
      <vt:lpstr>听觉毛细胞和听觉信息的转换 </vt:lpstr>
      <vt:lpstr>PowerPoint Presentation</vt:lpstr>
      <vt:lpstr>毛细胞的纤毛</vt:lpstr>
      <vt:lpstr>PowerPoint Presentation</vt:lpstr>
      <vt:lpstr>PowerPoint Presentation</vt:lpstr>
      <vt:lpstr>PowerPoint Presentation</vt:lpstr>
      <vt:lpstr>PowerPoint Presentation</vt:lpstr>
      <vt:lpstr>音高的知觉</vt:lpstr>
      <vt:lpstr>地点编码 (place code)</vt:lpstr>
      <vt:lpstr>PowerPoint Presentation</vt:lpstr>
      <vt:lpstr>频率编码 (frequency code)</vt:lpstr>
      <vt:lpstr>两种理论的整合</vt:lpstr>
      <vt:lpstr>PowerPoint Presentation</vt:lpstr>
      <vt:lpstr>听觉通道</vt:lpstr>
      <vt:lpstr>听觉通道</vt:lpstr>
      <vt:lpstr>听觉皮层 (A1/A2)</vt:lpstr>
      <vt:lpstr>PowerPoint Presentation</vt:lpstr>
      <vt:lpstr>PowerPoint Presentation</vt:lpstr>
      <vt:lpstr>声音定位</vt:lpstr>
      <vt:lpstr>“Where”和“What”通路</vt:lpstr>
      <vt:lpstr>PowerPoint Presentation</vt:lpstr>
      <vt:lpstr>PowerPoint Presentation</vt:lpstr>
    </vt:vector>
  </TitlesOfParts>
  <Company>PKU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MENGYUAN</dc:creator>
  <cp:lastModifiedBy>a</cp:lastModifiedBy>
  <cp:revision>190</cp:revision>
  <dcterms:created xsi:type="dcterms:W3CDTF">2011-04-02T15:10:48Z</dcterms:created>
  <dcterms:modified xsi:type="dcterms:W3CDTF">2017-04-24T03:26:58Z</dcterms:modified>
</cp:coreProperties>
</file>